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66" r:id="rId6"/>
    <p:sldId id="259" r:id="rId7"/>
    <p:sldId id="269" r:id="rId8"/>
    <p:sldId id="260" r:id="rId9"/>
    <p:sldId id="261" r:id="rId10"/>
    <p:sldId id="274" r:id="rId11"/>
    <p:sldId id="262" r:id="rId12"/>
    <p:sldId id="271" r:id="rId13"/>
    <p:sldId id="272" r:id="rId14"/>
    <p:sldId id="267" r:id="rId15"/>
    <p:sldId id="275" r:id="rId16"/>
    <p:sldId id="263" r:id="rId17"/>
    <p:sldId id="270" r:id="rId18"/>
    <p:sldId id="268" r:id="rId19"/>
    <p:sldId id="264" r:id="rId20"/>
    <p:sldId id="276" r:id="rId21"/>
    <p:sldId id="26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8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6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1AC5-D791-431B-A237-B16B340DB77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EB26-33F4-4BEF-AD38-874BB42B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9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530" y="1125415"/>
            <a:ext cx="7772400" cy="1575581"/>
          </a:xfrm>
        </p:spPr>
        <p:txBody>
          <a:bodyPr/>
          <a:lstStyle/>
          <a:p>
            <a:r>
              <a:rPr lang="en-US" dirty="0" err="1"/>
              <a:t>Fasciola</a:t>
            </a:r>
            <a:r>
              <a:rPr lang="en-US" dirty="0"/>
              <a:t> hepatica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Common Names: The sheep liver fluke; the common liver fluke.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869473" y="5257800"/>
            <a:ext cx="5831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 SOWMYA R.S.G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DEPT OF PATHOLOGY AND MICROBIOLOGY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SKHMC</a:t>
            </a:r>
            <a:endParaRPr lang="en-US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7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239151"/>
            <a:ext cx="8248064" cy="631639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Inside the lymph spaces of the </a:t>
            </a:r>
            <a:r>
              <a:rPr lang="en-US" dirty="0" err="1" smtClean="0"/>
              <a:t>molluscan</a:t>
            </a:r>
            <a:r>
              <a:rPr lang="en-US" dirty="0" smtClean="0"/>
              <a:t> host, the </a:t>
            </a:r>
            <a:r>
              <a:rPr lang="en-US" dirty="0" err="1" smtClean="0"/>
              <a:t>miracidium</a:t>
            </a:r>
            <a:r>
              <a:rPr lang="en-US" dirty="0" smtClean="0"/>
              <a:t> passes through the stages of </a:t>
            </a:r>
            <a:r>
              <a:rPr lang="en-US" dirty="0" err="1" smtClean="0"/>
              <a:t>sporocyst</a:t>
            </a:r>
            <a:r>
              <a:rPr lang="en-US" dirty="0" smtClean="0"/>
              <a:t>, two generations of </a:t>
            </a:r>
            <a:r>
              <a:rPr lang="en-US" dirty="0" err="1" smtClean="0"/>
              <a:t>rediae</a:t>
            </a:r>
            <a:r>
              <a:rPr lang="en-US" dirty="0" smtClean="0"/>
              <a:t> and finally to the stage of </a:t>
            </a:r>
            <a:r>
              <a:rPr lang="en-US" dirty="0" err="1" smtClean="0"/>
              <a:t>cercariae</a:t>
            </a:r>
            <a:r>
              <a:rPr lang="en-US" dirty="0" smtClean="0"/>
              <a:t>;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whole cycle takes a period of 30 to 60 days.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2944544" cy="8446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Entering man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579"/>
            <a:ext cx="7886700" cy="50816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mature </a:t>
            </a:r>
            <a:r>
              <a:rPr lang="en-US" dirty="0" err="1"/>
              <a:t>cercariae</a:t>
            </a:r>
            <a:r>
              <a:rPr lang="en-US" dirty="0"/>
              <a:t> escape from the snail into the water and encyst (</a:t>
            </a:r>
            <a:r>
              <a:rPr lang="en-US" dirty="0" err="1"/>
              <a:t>metacercariae</a:t>
            </a:r>
            <a:r>
              <a:rPr lang="en-US" dirty="0"/>
              <a:t>) in blades of grass or water-cress.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encysted </a:t>
            </a:r>
            <a:r>
              <a:rPr lang="en-US" dirty="0" err="1"/>
              <a:t>cercariae</a:t>
            </a:r>
            <a:r>
              <a:rPr lang="en-US" dirty="0"/>
              <a:t> are swallowed along with the grass or water-cress by herbivorous animals (their final hosts) and occasionally by man.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119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12" y="239151"/>
            <a:ext cx="8046720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0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4" y="0"/>
            <a:ext cx="8117059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3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2030144" cy="5492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14" y="1009698"/>
            <a:ext cx="8262132" cy="50956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On entering the digestive tract, the </a:t>
            </a:r>
            <a:r>
              <a:rPr lang="en-US" dirty="0" err="1"/>
              <a:t>metacercariae</a:t>
            </a:r>
            <a:r>
              <a:rPr lang="en-US" dirty="0"/>
              <a:t> </a:t>
            </a:r>
            <a:r>
              <a:rPr lang="en-US" dirty="0" err="1"/>
              <a:t>excyst</a:t>
            </a:r>
            <a:r>
              <a:rPr lang="en-US" dirty="0"/>
              <a:t> in the duodenum, migrate through the intestinal wall into the peritoneal cavity, penetrate the capsule of the liver, traverse its parenchyma and ultimately settle in the biliary passages (taking about a month to migrate) and grow to sexual maturity.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5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1772530"/>
            <a:ext cx="8595360" cy="24899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eggs are liberated in the </a:t>
            </a:r>
            <a:r>
              <a:rPr lang="en-US" dirty="0" err="1" smtClean="0"/>
              <a:t>faeces</a:t>
            </a:r>
            <a:r>
              <a:rPr lang="en-US" dirty="0" smtClean="0"/>
              <a:t> through the bile in about 3 to 4 months after infection. The cycle is then repeated.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6" y="365760"/>
            <a:ext cx="6602144" cy="787791"/>
          </a:xfrm>
        </p:spPr>
        <p:txBody>
          <a:bodyPr>
            <a:normAutofit/>
          </a:bodyPr>
          <a:lstStyle/>
          <a:p>
            <a:r>
              <a:rPr lang="en-US" sz="3200" dirty="0"/>
              <a:t>Pathogenicity and 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220714"/>
            <a:ext cx="8553157" cy="519415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biliary </a:t>
            </a:r>
            <a:r>
              <a:rPr lang="en-US" dirty="0"/>
              <a:t>colic with vomiting,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persistent </a:t>
            </a:r>
            <a:r>
              <a:rPr lang="en-US" dirty="0" err="1"/>
              <a:t>diarrhoea</a:t>
            </a:r>
            <a:r>
              <a:rPr lang="en-US" dirty="0"/>
              <a:t>, jaundice,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ascites </a:t>
            </a:r>
            <a:r>
              <a:rPr lang="en-US" dirty="0"/>
              <a:t>and a tender hepatomegaly with peripheral eosinophilia (40-85%).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most common in </a:t>
            </a:r>
            <a:r>
              <a:rPr lang="en-US" dirty="0" smtClean="0"/>
              <a:t>sheep and </a:t>
            </a:r>
            <a:r>
              <a:rPr lang="en-US" dirty="0"/>
              <a:t>cattle-raising countries.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During </a:t>
            </a:r>
            <a:r>
              <a:rPr lang="en-US" dirty="0"/>
              <a:t>migration through peritoneal cavity, the larvae may lodge in ectopic locations and may form abscess there. </a:t>
            </a:r>
          </a:p>
        </p:txBody>
      </p:sp>
    </p:spTree>
    <p:extLst>
      <p:ext uri="{BB962C8B-B14F-4D97-AF65-F5344CB8AC3E}">
        <p14:creationId xmlns:p14="http://schemas.microsoft.com/office/powerpoint/2010/main" val="198735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65126"/>
            <a:ext cx="8387368" cy="59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0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99" y="309490"/>
            <a:ext cx="8149475" cy="53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2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38" y="351691"/>
            <a:ext cx="4984359" cy="71745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Liver rot disease in animals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F. hepatica </a:t>
            </a:r>
            <a:r>
              <a:rPr lang="en-US" dirty="0"/>
              <a:t>is primarily responsible for producing a disease in the animals, known as “liver rot”.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During </a:t>
            </a:r>
            <a:r>
              <a:rPr lang="en-US" dirty="0"/>
              <a:t>migration of the young worms (</a:t>
            </a:r>
            <a:r>
              <a:rPr lang="en-US" dirty="0" err="1"/>
              <a:t>metacercariae</a:t>
            </a:r>
            <a:r>
              <a:rPr lang="en-US" dirty="0"/>
              <a:t> or </a:t>
            </a:r>
            <a:r>
              <a:rPr lang="en-US" dirty="0" err="1"/>
              <a:t>adolescariae</a:t>
            </a:r>
            <a:r>
              <a:rPr lang="en-US" dirty="0"/>
              <a:t>) and their </a:t>
            </a:r>
            <a:r>
              <a:rPr lang="en-US" dirty="0" err="1"/>
              <a:t>localisation</a:t>
            </a:r>
            <a:r>
              <a:rPr lang="en-US" dirty="0"/>
              <a:t> in the biliary passages, </a:t>
            </a:r>
          </a:p>
        </p:txBody>
      </p:sp>
    </p:spTree>
    <p:extLst>
      <p:ext uri="{BB962C8B-B14F-4D97-AF65-F5344CB8AC3E}">
        <p14:creationId xmlns:p14="http://schemas.microsoft.com/office/powerpoint/2010/main" val="23322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4911"/>
            <a:ext cx="7886700" cy="55720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Geographical Distribution. Cosmopolitan. </a:t>
            </a: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Habitat. A parasite of herbivorous animals (sheep, goat and cattle), living in the biliary passages of the liver. It is occasionally found in man. </a:t>
            </a:r>
          </a:p>
        </p:txBody>
      </p:sp>
    </p:spTree>
    <p:extLst>
      <p:ext uri="{BB962C8B-B14F-4D97-AF65-F5344CB8AC3E}">
        <p14:creationId xmlns:p14="http://schemas.microsoft.com/office/powerpoint/2010/main" val="89373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844062"/>
            <a:ext cx="8037048" cy="490962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they cause extensive damage to the liver tissue and in heavy infections, may lead to portal cirrhosis.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While in the </a:t>
            </a:r>
            <a:r>
              <a:rPr lang="en-US" dirty="0" err="1" smtClean="0"/>
              <a:t>biliary</a:t>
            </a:r>
            <a:r>
              <a:rPr lang="en-US" dirty="0" smtClean="0"/>
              <a:t> passages, they may interfere with normal flow of bile, causing obstructive jaundice.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5287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This is based on the finding of eggs in stool or in bile obtained by duodenal </a:t>
            </a:r>
            <a:r>
              <a:rPr lang="en-US" dirty="0" smtClean="0"/>
              <a:t>intubation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High to moderate eosinophilia and elevated liver function </a:t>
            </a:r>
            <a:r>
              <a:rPr lang="en-US" dirty="0" smtClean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90866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15926"/>
            <a:ext cx="7886700" cy="536103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Serological tests such as C.F.T.,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haemoagglutanation</a:t>
            </a:r>
            <a:r>
              <a:rPr lang="en-US" dirty="0" smtClean="0"/>
              <a:t> tests,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immunofluorescence</a:t>
            </a:r>
            <a:r>
              <a:rPr lang="en-US" dirty="0" smtClean="0"/>
              <a:t> assay,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immunodiffusion</a:t>
            </a:r>
            <a:r>
              <a:rPr lang="en-US" dirty="0" smtClean="0"/>
              <a:t>,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immunoelectrophoresis</a:t>
            </a:r>
            <a:r>
              <a:rPr lang="en-US" dirty="0" smtClean="0"/>
              <a:t> and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CCIE (sensitive test) may be helpful in diagnosis of the disease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197762" cy="746222"/>
          </a:xfrm>
        </p:spPr>
        <p:txBody>
          <a:bodyPr>
            <a:normAutofit/>
          </a:bodyPr>
          <a:lstStyle/>
          <a:p>
            <a:r>
              <a:rPr lang="en-US" sz="3200" b="1" dirty="0"/>
              <a:t>Morphology.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6092"/>
            <a:ext cx="7886700" cy="49108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Adult Worm. It is a large leaf-shaped fluke, measuring 3 cm in length by 1.5 cm in breadth and brown to pale grey in </a:t>
            </a:r>
            <a:r>
              <a:rPr lang="en-US" dirty="0" err="1"/>
              <a:t>colour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There </a:t>
            </a:r>
            <a:r>
              <a:rPr lang="en-US" dirty="0"/>
              <a:t>are two suckers, the oral sucker is smaller. The anterior end bearing the oral sucker forms a conical projection.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7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0" y="801859"/>
            <a:ext cx="8079252" cy="507843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posterior end is rounded. The </a:t>
            </a:r>
            <a:r>
              <a:rPr lang="en-US" dirty="0" err="1" smtClean="0"/>
              <a:t>acetabulum</a:t>
            </a:r>
            <a:r>
              <a:rPr lang="en-US" dirty="0" smtClean="0"/>
              <a:t> is situated in a line with the two shoulders formed by the broadening of the conical projection </a:t>
            </a:r>
            <a:r>
              <a:rPr lang="en-US" dirty="0" err="1" smtClean="0"/>
              <a:t>posteriorly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Life span of the adult worm in sheep is 5 years and in man 9 to 13 years.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12" y="858129"/>
            <a:ext cx="7566586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0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1875399" cy="633680"/>
          </a:xfrm>
        </p:spPr>
        <p:txBody>
          <a:bodyPr>
            <a:normAutofit/>
          </a:bodyPr>
          <a:lstStyle/>
          <a:p>
            <a:r>
              <a:rPr lang="en-US" sz="3200" b="1" dirty="0"/>
              <a:t>EGGS.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99" y="1037833"/>
            <a:ext cx="8515350" cy="54192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sz="3200" dirty="0"/>
              <a:t>Large, </a:t>
            </a:r>
            <a:r>
              <a:rPr lang="en-US" sz="3200" dirty="0" err="1"/>
              <a:t>operculated</a:t>
            </a:r>
            <a:r>
              <a:rPr lang="en-US" sz="3200" dirty="0"/>
              <a:t>, ovoid in shape, brownish yellow in </a:t>
            </a:r>
            <a:r>
              <a:rPr lang="en-US" sz="3200" dirty="0" err="1"/>
              <a:t>colour</a:t>
            </a:r>
            <a:r>
              <a:rPr lang="en-US" sz="3200" dirty="0"/>
              <a:t> (bile-stained).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(ii) Size 140 pm by 80 um.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(iii) Contains a large </a:t>
            </a:r>
            <a:r>
              <a:rPr lang="en-US" sz="3200" dirty="0" err="1"/>
              <a:t>unsegmented</a:t>
            </a:r>
            <a:r>
              <a:rPr lang="en-US" sz="3200" dirty="0"/>
              <a:t> ovum in a mass of yolk cells. 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(iv) Excreted with the bile into the duodenum and then passed out along with the </a:t>
            </a:r>
            <a:r>
              <a:rPr lang="en-US" sz="3200" dirty="0" err="1"/>
              <a:t>faeces</a:t>
            </a:r>
            <a:r>
              <a:rPr lang="en-US" sz="32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08" y="661182"/>
            <a:ext cx="8046720" cy="494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1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44" y="393895"/>
            <a:ext cx="2761664" cy="717453"/>
          </a:xfrm>
        </p:spPr>
        <p:txBody>
          <a:bodyPr>
            <a:normAutofit/>
          </a:bodyPr>
          <a:lstStyle/>
          <a:p>
            <a:r>
              <a:rPr lang="en-US" sz="3200" b="1" dirty="0"/>
              <a:t>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82" y="1248849"/>
            <a:ext cx="7886700" cy="510974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F. hepatica passes its life cycle </a:t>
            </a:r>
            <a:r>
              <a:rPr lang="en-US" dirty="0" smtClean="0"/>
              <a:t> </a:t>
            </a:r>
            <a:r>
              <a:rPr lang="en-US" dirty="0"/>
              <a:t>in two different </a:t>
            </a:r>
            <a:r>
              <a:rPr lang="en-US" dirty="0" smtClean="0"/>
              <a:t>hosts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Definitive Hosts</a:t>
            </a:r>
            <a:r>
              <a:rPr lang="en-US" dirty="0"/>
              <a:t>. Sheep, goat, cattle or man. Adult worm in the biliary passages of the liver. Reservoir host is primarily the sheep.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Intermediate Hos</a:t>
            </a:r>
            <a:r>
              <a:rPr lang="en-US" dirty="0"/>
              <a:t>t. Snails of the genus </a:t>
            </a:r>
            <a:r>
              <a:rPr lang="en-US" dirty="0" err="1"/>
              <a:t>Lymnaea</a:t>
            </a:r>
            <a:r>
              <a:rPr lang="en-US" dirty="0"/>
              <a:t>. Larval development proceeds in this snail.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6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76775"/>
            <a:ext cx="2424039" cy="56270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 water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6431"/>
            <a:ext cx="7886700" cy="49096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eggs passed out in the </a:t>
            </a:r>
            <a:r>
              <a:rPr lang="en-US" dirty="0" err="1"/>
              <a:t>faeces</a:t>
            </a:r>
            <a:r>
              <a:rPr lang="en-US" dirty="0"/>
              <a:t> of definitive hosts, mature in water; inside each egg, a ciliated </a:t>
            </a:r>
            <a:r>
              <a:rPr lang="en-US" dirty="0" err="1"/>
              <a:t>miracidium</a:t>
            </a:r>
            <a:r>
              <a:rPr lang="en-US" dirty="0"/>
              <a:t> is developed in the course of 2 to 3 weeks’ time.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On </a:t>
            </a:r>
            <a:r>
              <a:rPr lang="en-US" dirty="0"/>
              <a:t>escaping from the egg, the </a:t>
            </a:r>
            <a:r>
              <a:rPr lang="en-US" dirty="0" err="1"/>
              <a:t>miracidium</a:t>
            </a:r>
            <a:r>
              <a:rPr lang="en-US" dirty="0"/>
              <a:t> finds its way to its suitably intermediate host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7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697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Fasciola hepatica </vt:lpstr>
      <vt:lpstr>PowerPoint Presentation</vt:lpstr>
      <vt:lpstr>Morphology. </vt:lpstr>
      <vt:lpstr>PowerPoint Presentation</vt:lpstr>
      <vt:lpstr>PowerPoint Presentation</vt:lpstr>
      <vt:lpstr>EGGS.</vt:lpstr>
      <vt:lpstr>PowerPoint Presentation</vt:lpstr>
      <vt:lpstr>Life Cycle</vt:lpstr>
      <vt:lpstr>In water</vt:lpstr>
      <vt:lpstr>PowerPoint Presentation</vt:lpstr>
      <vt:lpstr>Entering man</vt:lpstr>
      <vt:lpstr>PowerPoint Presentation</vt:lpstr>
      <vt:lpstr>PowerPoint Presentation</vt:lpstr>
      <vt:lpstr>In man</vt:lpstr>
      <vt:lpstr>PowerPoint Presentation</vt:lpstr>
      <vt:lpstr>Pathogenicity and Clinical Features</vt:lpstr>
      <vt:lpstr>PowerPoint Presentation</vt:lpstr>
      <vt:lpstr>PowerPoint Presentation</vt:lpstr>
      <vt:lpstr>Liver rot disease in animals</vt:lpstr>
      <vt:lpstr>PowerPoint Presentation</vt:lpstr>
      <vt:lpstr>Diagnosis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Fasciola hepatica </dc:title>
  <dc:creator>MY PC</dc:creator>
  <cp:lastModifiedBy>Lib Lab One</cp:lastModifiedBy>
  <cp:revision>7</cp:revision>
  <dcterms:created xsi:type="dcterms:W3CDTF">2016-10-15T04:28:47Z</dcterms:created>
  <dcterms:modified xsi:type="dcterms:W3CDTF">2021-11-08T09:15:13Z</dcterms:modified>
</cp:coreProperties>
</file>